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488EB-17AC-427E-85B2-186EB0B6D44C}" v="9" dt="2021-03-01T10:34:29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7"/>
  </p:normalViewPr>
  <p:slideViewPr>
    <p:cSldViewPr snapToGrid="0">
      <p:cViewPr varScale="1">
        <p:scale>
          <a:sx n="94" d="100"/>
          <a:sy n="94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ülenay Keser" userId="S::g.keser@vmbotriviumcollege.nl::cf35d207-41bc-4848-bef4-90a93a52d823" providerId="AD" clId="Web-{940488EB-17AC-427E-85B2-186EB0B6D44C}"/>
    <pc:docChg chg="modSld">
      <pc:chgData name="Gülenay Keser" userId="S::g.keser@vmbotriviumcollege.nl::cf35d207-41bc-4848-bef4-90a93a52d823" providerId="AD" clId="Web-{940488EB-17AC-427E-85B2-186EB0B6D44C}" dt="2021-03-01T10:34:29.872" v="3" actId="20577"/>
      <pc:docMkLst>
        <pc:docMk/>
      </pc:docMkLst>
      <pc:sldChg chg="modSp">
        <pc:chgData name="Gülenay Keser" userId="S::g.keser@vmbotriviumcollege.nl::cf35d207-41bc-4848-bef4-90a93a52d823" providerId="AD" clId="Web-{940488EB-17AC-427E-85B2-186EB0B6D44C}" dt="2021-03-01T10:34:29.872" v="3" actId="20577"/>
        <pc:sldMkLst>
          <pc:docMk/>
          <pc:sldMk cId="0" sldId="256"/>
        </pc:sldMkLst>
        <pc:spChg chg="mod">
          <ac:chgData name="Gülenay Keser" userId="S::g.keser@vmbotriviumcollege.nl::cf35d207-41bc-4848-bef4-90a93a52d823" providerId="AD" clId="Web-{940488EB-17AC-427E-85B2-186EB0B6D44C}" dt="2021-03-01T10:34:29.872" v="3" actId="20577"/>
          <ac:spMkLst>
            <pc:docMk/>
            <pc:sldMk cId="0" sldId="256"/>
            <ac:spMk id="1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5A9D1AC-6107-45E9-826C-A80DF436A344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73200" y="4686480"/>
            <a:ext cx="5388840" cy="44395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814920" y="937116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6B93B41-9583-4FEA-B2A2-6E957A84C12E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73200" y="4686480"/>
            <a:ext cx="5388840" cy="44395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3814920" y="937116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A046E7F-1708-41EF-968E-2C647C8524A4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73200" y="4686480"/>
            <a:ext cx="5388840" cy="44395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814920" y="937116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0D3F3CB-63FA-4033-97AC-D17C1E9D3E6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73200" y="4686480"/>
            <a:ext cx="5388840" cy="44395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814920" y="937116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6E46A2-1E9D-465B-B2E2-53CAE8F432CF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73200" y="4686480"/>
            <a:ext cx="5388840" cy="443952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14920" y="9371160"/>
            <a:ext cx="2918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39E7D01-584E-488C-9D5A-2338FF0DDA45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235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3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9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4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481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4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8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733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23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476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de-oprichting-van-de-europese-unie-van-egks-naar-eu/#q=oprichting%20E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c_dirl3FR3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27CAEB6-2762-403E-98B1-8B96D27C6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B93A55BE-E875-414E-8964-9F4BD06F9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CA1FECA8-74A7-4D1C-9D1E-6EDE1F961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ustomShape 1"/>
          <p:cNvSpPr/>
          <p:nvPr/>
        </p:nvSpPr>
        <p:spPr>
          <a:xfrm>
            <a:off x="3551464" y="4332575"/>
            <a:ext cx="5000462" cy="12844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cap="all" spc="-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200" b="1" strike="noStrike" cap="all" spc="-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Europese</a:t>
            </a:r>
            <a:r>
              <a:rPr lang="en-US" sz="4200" b="1" strike="noStrike" cap="all" spc="-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Unie, VN en NAVO</a:t>
            </a:r>
            <a:endParaRPr lang="en-US" sz="4200" b="0" strike="noStrike" cap="all" spc="-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6" name="Picture 9"/>
          <p:cNvPicPr/>
          <p:nvPr/>
        </p:nvPicPr>
        <p:blipFill rotWithShape="1">
          <a:blip r:embed="rId3"/>
          <a:srcRect l="10884" r="25344" b="-1"/>
          <a:stretch/>
        </p:blipFill>
        <p:spPr>
          <a:xfrm>
            <a:off x="5" y="10"/>
            <a:ext cx="2964880" cy="3603159"/>
          </a:xfrm>
          <a:prstGeom prst="rect">
            <a:avLst/>
          </a:prstGeom>
        </p:spPr>
      </p:pic>
      <p:pic>
        <p:nvPicPr>
          <p:cNvPr id="104" name="Picture 3"/>
          <p:cNvPicPr/>
          <p:nvPr/>
        </p:nvPicPr>
        <p:blipFill rotWithShape="1">
          <a:blip r:embed="rId4"/>
          <a:srcRect r="47608" b="2"/>
          <a:stretch/>
        </p:blipFill>
        <p:spPr>
          <a:xfrm>
            <a:off x="3085529" y="-1"/>
            <a:ext cx="2972941" cy="3603171"/>
          </a:xfrm>
          <a:prstGeom prst="rect">
            <a:avLst/>
          </a:prstGeom>
        </p:spPr>
      </p:pic>
      <p:pic>
        <p:nvPicPr>
          <p:cNvPr id="103" name="Picture 2"/>
          <p:cNvPicPr/>
          <p:nvPr/>
        </p:nvPicPr>
        <p:blipFill rotWithShape="1">
          <a:blip r:embed="rId5"/>
          <a:srcRect l="22745" r="22180"/>
          <a:stretch/>
        </p:blipFill>
        <p:spPr>
          <a:xfrm>
            <a:off x="6171053" y="10"/>
            <a:ext cx="2972941" cy="3603159"/>
          </a:xfrm>
          <a:prstGeom prst="rect">
            <a:avLst/>
          </a:prstGeom>
        </p:spPr>
      </p:pic>
      <p:pic>
        <p:nvPicPr>
          <p:cNvPr id="105" name="Picture 7"/>
          <p:cNvPicPr/>
          <p:nvPr/>
        </p:nvPicPr>
        <p:blipFill rotWithShape="1">
          <a:blip r:embed="rId6"/>
          <a:srcRect l="17875" r="24117" b="-3"/>
          <a:stretch/>
        </p:blipFill>
        <p:spPr>
          <a:xfrm>
            <a:off x="1" y="3752849"/>
            <a:ext cx="2964880" cy="3105151"/>
          </a:xfrm>
          <a:prstGeom prst="rect">
            <a:avLst/>
          </a:prstGeom>
        </p:spPr>
      </p:pic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46C5244-D093-4A7D-A584-16112DCD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3204399" y="3928371"/>
            <a:ext cx="1287788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143443B-89B2-40A6-9815-5707140D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60176" y="5080476"/>
            <a:ext cx="1287787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Het ontstaan van de EU 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57200" y="1340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nl-NL" sz="3200" b="0" strike="noStrike" spc="-1">
              <a:latin typeface="Arial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1763640" y="1391040"/>
            <a:ext cx="5832000" cy="326196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3814560" y="212436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 rot="5400000">
            <a:off x="4128480" y="2332440"/>
            <a:ext cx="1304280" cy="10972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6228360" y="4653720"/>
            <a:ext cx="1367280" cy="315360"/>
          </a:xfrm>
          <a:prstGeom prst="rect">
            <a:avLst/>
          </a:prstGeom>
          <a:solidFill>
            <a:srgbClr val="00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Duur: 1:19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899640" y="5229360"/>
            <a:ext cx="7200000" cy="719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9A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 noem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vier belangrijke gebeurtenissen 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de geschiedenis van de Europese Unie.</a:t>
            </a:r>
            <a:endParaRPr lang="nl-NL" sz="2400" b="0" strike="noStrike" spc="-1"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611640" y="6093360"/>
            <a:ext cx="82803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http://www.schooltv.nl/video/de-oprichting-van-de-europese-unie-van-egks-naar-eu/#q=oprichting%20EU</a:t>
            </a:r>
            <a:r>
              <a:rPr lang="nl-NL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nl-N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Geschiedenis Europese Unie</a:t>
            </a:r>
            <a:endParaRPr lang="nl-NL" sz="3600" b="0" strike="noStrike" spc="-1">
              <a:latin typeface="Arial"/>
            </a:endParaRPr>
          </a:p>
        </p:txBody>
      </p:sp>
      <p:grpSp>
        <p:nvGrpSpPr>
          <p:cNvPr id="116" name="Group 2"/>
          <p:cNvGrpSpPr/>
          <p:nvPr/>
        </p:nvGrpSpPr>
        <p:grpSpPr>
          <a:xfrm>
            <a:off x="607340" y="1201320"/>
            <a:ext cx="8280360" cy="5112000"/>
            <a:chOff x="467640" y="1196640"/>
            <a:chExt cx="8280360" cy="5112000"/>
          </a:xfrm>
        </p:grpSpPr>
        <p:sp>
          <p:nvSpPr>
            <p:cNvPr id="117" name="CustomShape 3"/>
            <p:cNvSpPr/>
            <p:nvPr/>
          </p:nvSpPr>
          <p:spPr>
            <a:xfrm>
              <a:off x="467640" y="2735280"/>
              <a:ext cx="8280360" cy="204444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6B2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467640" y="4264200"/>
              <a:ext cx="1238760" cy="2044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128160" rIns="128160" bIns="128160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nl-NL" sz="1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1951:</a:t>
              </a:r>
              <a:endParaRPr lang="nl-NL" sz="18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nl-NL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Oprichting </a:t>
              </a:r>
              <a:r>
                <a:rPr lang="nl-NL" sz="13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Europese Gemeenschap voor Kolen en Staal</a:t>
              </a:r>
              <a:r>
                <a:rPr lang="nl-NL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 (EGKS).</a:t>
              </a:r>
              <a:endParaRPr lang="nl-NL" sz="1300" b="0" strike="noStrike" spc="-1">
                <a:latin typeface="Arial"/>
              </a:endParaRPr>
            </a:p>
          </p:txBody>
        </p:sp>
        <p:sp>
          <p:nvSpPr>
            <p:cNvPr id="119" name="CustomShape 5"/>
            <p:cNvSpPr/>
            <p:nvPr/>
          </p:nvSpPr>
          <p:spPr>
            <a:xfrm>
              <a:off x="832320" y="3285000"/>
              <a:ext cx="510480" cy="93528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3170520" y="4264200"/>
              <a:ext cx="1189440" cy="2044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128160" rIns="128160" bIns="128160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nl-NL" sz="1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1992</a:t>
              </a:r>
              <a:endParaRPr lang="nl-NL" sz="18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nl-NL" sz="13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Verdrag van Maastricht: </a:t>
              </a:r>
              <a:r>
                <a:rPr lang="nl-NL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oprichting Europese Unie.</a:t>
              </a:r>
              <a:endParaRPr lang="nl-NL" sz="1300" b="0" strike="noStrike" spc="-1">
                <a:latin typeface="Arial"/>
              </a:endParaRPr>
            </a:p>
          </p:txBody>
        </p:sp>
        <p:sp>
          <p:nvSpPr>
            <p:cNvPr id="121" name="CustomShape 7"/>
            <p:cNvSpPr/>
            <p:nvPr/>
          </p:nvSpPr>
          <p:spPr>
            <a:xfrm>
              <a:off x="2102400" y="3285000"/>
              <a:ext cx="510480" cy="93528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4290480" y="1196640"/>
              <a:ext cx="1437480" cy="2044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128160" rIns="128160" bIns="128160" anchor="b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nl-NL" sz="1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1997</a:t>
              </a:r>
              <a:endParaRPr lang="nl-NL" sz="18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nl-NL" sz="13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Verdrag van Amsterdam: </a:t>
              </a:r>
              <a:r>
                <a:rPr lang="nl-NL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Gezamenlijk buitenland- en veiligheidsbeleid en nieuwe regels besluitvorming.</a:t>
              </a:r>
              <a:endParaRPr lang="nl-NL" sz="1300" b="0" strike="noStrike" spc="-1">
                <a:latin typeface="Arial"/>
              </a:endParaRPr>
            </a:p>
          </p:txBody>
        </p:sp>
        <p:sp>
          <p:nvSpPr>
            <p:cNvPr id="123" name="CustomShape 9"/>
            <p:cNvSpPr/>
            <p:nvPr/>
          </p:nvSpPr>
          <p:spPr>
            <a:xfrm>
              <a:off x="3471840" y="3285000"/>
              <a:ext cx="510480" cy="93528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5734800" y="4264200"/>
              <a:ext cx="1101960" cy="2044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128160" rIns="128160" bIns="128160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nl-NL" sz="1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2002</a:t>
              </a:r>
              <a:endParaRPr lang="nl-NL" sz="18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nl-NL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Invoering van de </a:t>
              </a:r>
              <a:r>
                <a:rPr lang="nl-NL" sz="13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euro</a:t>
              </a:r>
              <a:r>
                <a:rPr lang="nl-NL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 in 12 landen. </a:t>
              </a:r>
              <a:endParaRPr lang="nl-NL" sz="13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nl-NL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(Nu in 19 landen.)</a:t>
              </a:r>
              <a:endParaRPr lang="nl-NL" sz="1300" b="0" strike="noStrike" spc="-1">
                <a:latin typeface="Arial"/>
              </a:endParaRPr>
            </a:p>
          </p:txBody>
        </p:sp>
        <p:sp>
          <p:nvSpPr>
            <p:cNvPr id="125" name="CustomShape 11"/>
            <p:cNvSpPr/>
            <p:nvPr/>
          </p:nvSpPr>
          <p:spPr>
            <a:xfrm>
              <a:off x="4797000" y="3285000"/>
              <a:ext cx="510480" cy="93528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12"/>
            <p:cNvSpPr/>
            <p:nvPr/>
          </p:nvSpPr>
          <p:spPr>
            <a:xfrm>
              <a:off x="6743520" y="1196640"/>
              <a:ext cx="1101960" cy="2044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128160" rIns="128160" bIns="128160" anchor="b"/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nl-NL" sz="1800" b="1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2020</a:t>
              </a:r>
              <a:endParaRPr lang="nl-NL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nl-NL" sz="13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EU telt 27 landen. Verenigd Koninkrijk is eerste land dat uittreedt (</a:t>
              </a:r>
              <a:r>
                <a:rPr lang="nl-NL" sz="1300" b="0" strike="noStrike" spc="-1" dirty="0" err="1">
                  <a:solidFill>
                    <a:srgbClr val="000000"/>
                  </a:solidFill>
                  <a:latin typeface="Calibri"/>
                  <a:ea typeface="DejaVu Sans"/>
                </a:rPr>
                <a:t>brexit</a:t>
              </a:r>
              <a:r>
                <a:rPr lang="nl-NL" sz="13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).</a:t>
              </a:r>
              <a:endParaRPr lang="nl-NL" sz="1300" b="0" strike="noStrike" spc="-1" dirty="0">
                <a:latin typeface="Arial"/>
              </a:endParaRPr>
            </a:p>
          </p:txBody>
        </p:sp>
        <p:sp>
          <p:nvSpPr>
            <p:cNvPr id="127" name="CustomShape 13"/>
            <p:cNvSpPr/>
            <p:nvPr/>
          </p:nvSpPr>
          <p:spPr>
            <a:xfrm>
              <a:off x="5954760" y="3285000"/>
              <a:ext cx="510480" cy="93528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14"/>
            <p:cNvSpPr/>
            <p:nvPr/>
          </p:nvSpPr>
          <p:spPr>
            <a:xfrm>
              <a:off x="6816960" y="4264200"/>
              <a:ext cx="1101960" cy="2044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15"/>
            <p:cNvSpPr/>
            <p:nvPr/>
          </p:nvSpPr>
          <p:spPr>
            <a:xfrm>
              <a:off x="7112520" y="3285000"/>
              <a:ext cx="510480" cy="93528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0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131" name="Picture 4"/>
          <p:cNvPicPr/>
          <p:nvPr/>
        </p:nvPicPr>
        <p:blipFill>
          <a:blip r:embed="rId2"/>
          <a:stretch/>
        </p:blipFill>
        <p:spPr>
          <a:xfrm>
            <a:off x="532450" y="2057040"/>
            <a:ext cx="1223280" cy="807120"/>
          </a:xfrm>
          <a:prstGeom prst="rect">
            <a:avLst/>
          </a:prstGeom>
          <a:ln>
            <a:noFill/>
          </a:ln>
        </p:spPr>
      </p:pic>
      <p:pic>
        <p:nvPicPr>
          <p:cNvPr id="132" name="Picture 8"/>
          <p:cNvPicPr/>
          <p:nvPr/>
        </p:nvPicPr>
        <p:blipFill>
          <a:blip r:embed="rId3"/>
          <a:stretch/>
        </p:blipFill>
        <p:spPr>
          <a:xfrm>
            <a:off x="3142100" y="2205540"/>
            <a:ext cx="1223280" cy="827640"/>
          </a:xfrm>
          <a:prstGeom prst="rect">
            <a:avLst/>
          </a:prstGeom>
          <a:ln>
            <a:noFill/>
          </a:ln>
        </p:spPr>
      </p:pic>
      <p:pic>
        <p:nvPicPr>
          <p:cNvPr id="133" name="Picture 10"/>
          <p:cNvPicPr/>
          <p:nvPr/>
        </p:nvPicPr>
        <p:blipFill>
          <a:blip r:embed="rId4"/>
          <a:stretch/>
        </p:blipFill>
        <p:spPr>
          <a:xfrm>
            <a:off x="4592000" y="4615200"/>
            <a:ext cx="1190160" cy="1698120"/>
          </a:xfrm>
          <a:prstGeom prst="rect">
            <a:avLst/>
          </a:prstGeom>
          <a:ln>
            <a:noFill/>
          </a:ln>
        </p:spPr>
      </p:pic>
      <p:pic>
        <p:nvPicPr>
          <p:cNvPr id="134" name="Picture 13"/>
          <p:cNvPicPr/>
          <p:nvPr/>
        </p:nvPicPr>
        <p:blipFill>
          <a:blip r:embed="rId5"/>
          <a:stretch/>
        </p:blipFill>
        <p:spPr>
          <a:xfrm>
            <a:off x="5852900" y="2011680"/>
            <a:ext cx="1027080" cy="1027080"/>
          </a:xfrm>
          <a:prstGeom prst="rect">
            <a:avLst/>
          </a:prstGeom>
          <a:ln>
            <a:noFill/>
          </a:ln>
        </p:spPr>
      </p:pic>
      <p:sp>
        <p:nvSpPr>
          <p:cNvPr id="136" name="CustomShape 17"/>
          <p:cNvSpPr/>
          <p:nvPr/>
        </p:nvSpPr>
        <p:spPr>
          <a:xfrm>
            <a:off x="7143840" y="357300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8"/>
          <p:cNvSpPr/>
          <p:nvPr/>
        </p:nvSpPr>
        <p:spPr>
          <a:xfrm>
            <a:off x="1680840" y="1628640"/>
            <a:ext cx="12261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1957</a:t>
            </a:r>
            <a:endParaRPr lang="nl-N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N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1300" b="1" strike="noStrike" spc="-1">
                <a:solidFill>
                  <a:srgbClr val="000000"/>
                </a:solidFill>
                <a:latin typeface="Calibri"/>
                <a:ea typeface="DejaVu Sans"/>
              </a:rPr>
              <a:t>Uitbreiding</a:t>
            </a:r>
            <a:endParaRPr lang="nl-NL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1300" b="1" strike="noStrike" spc="-1">
                <a:solidFill>
                  <a:srgbClr val="000000"/>
                </a:solidFill>
                <a:latin typeface="Calibri"/>
                <a:ea typeface="DejaVu Sans"/>
              </a:rPr>
              <a:t>EGKS tot EEG</a:t>
            </a:r>
            <a:endParaRPr lang="nl-NL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(Europese</a:t>
            </a:r>
            <a:endParaRPr lang="nl-NL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Economische</a:t>
            </a:r>
            <a:endParaRPr lang="nl-NL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Gemeenschap).</a:t>
            </a:r>
            <a:endParaRPr lang="nl-NL" sz="1300" b="0" strike="noStrike" spc="-1">
              <a:latin typeface="Arial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6"/>
          <a:stretch/>
        </p:blipFill>
        <p:spPr>
          <a:xfrm>
            <a:off x="1990220" y="4433760"/>
            <a:ext cx="1506960" cy="2000160"/>
          </a:xfrm>
          <a:prstGeom prst="rect">
            <a:avLst/>
          </a:prstGeom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571B8CC-0911-4545-A076-6AD1C5DB26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80" y="4774680"/>
            <a:ext cx="1454440" cy="148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2A97F59D-628C-4053-B41F-489D0045F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ustomShape 1"/>
          <p:cNvSpPr/>
          <p:nvPr/>
        </p:nvSpPr>
        <p:spPr>
          <a:xfrm>
            <a:off x="2522898" y="685800"/>
            <a:ext cx="5778873" cy="1485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-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EU: welvaart en veiligheid</a:t>
            </a:r>
            <a:endParaRPr lang="en-US" sz="4400" b="0" strike="noStrike" spc="-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228330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857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CustomShape 2"/>
          <p:cNvSpPr/>
          <p:nvPr/>
        </p:nvSpPr>
        <p:spPr>
          <a:xfrm>
            <a:off x="2522898" y="2286000"/>
            <a:ext cx="5778873" cy="3581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marL="343080" indent="-384048">
              <a:lnSpc>
                <a:spcPct val="94000"/>
              </a:lnSpc>
              <a:spcBef>
                <a:spcPts val="561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0" strike="noStrike" spc="-1">
                <a:solidFill>
                  <a:schemeClr val="tx2"/>
                </a:solidFill>
              </a:rPr>
              <a:t>EU-burgers kunnen in elk EU-land </a:t>
            </a:r>
            <a:r>
              <a:rPr lang="en-US" b="1" strike="noStrike" spc="-1">
                <a:solidFill>
                  <a:schemeClr val="tx2"/>
                </a:solidFill>
              </a:rPr>
              <a:t>wonen</a:t>
            </a:r>
            <a:r>
              <a:rPr lang="en-US" b="0" strike="noStrike" spc="-1">
                <a:solidFill>
                  <a:schemeClr val="tx2"/>
                </a:solidFill>
              </a:rPr>
              <a:t>,</a:t>
            </a:r>
            <a:r>
              <a:rPr lang="en-US" b="1" strike="noStrike" spc="-1">
                <a:solidFill>
                  <a:schemeClr val="tx2"/>
                </a:solidFill>
              </a:rPr>
              <a:t> werken en studeren</a:t>
            </a:r>
            <a:r>
              <a:rPr lang="en-US" b="0" strike="noStrike" spc="-1">
                <a:solidFill>
                  <a:schemeClr val="tx2"/>
                </a:solidFill>
              </a:rPr>
              <a:t>.</a:t>
            </a:r>
          </a:p>
          <a:p>
            <a:pPr marL="343080" indent="-384048">
              <a:lnSpc>
                <a:spcPct val="94000"/>
              </a:lnSpc>
              <a:spcBef>
                <a:spcPts val="561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0" strike="noStrike" spc="-1">
                <a:solidFill>
                  <a:schemeClr val="tx2"/>
                </a:solidFill>
              </a:rPr>
              <a:t>Dankzij de EU hebben we een </a:t>
            </a:r>
            <a:r>
              <a:rPr lang="en-US" b="1" strike="noStrike" spc="-1">
                <a:solidFill>
                  <a:schemeClr val="tx2"/>
                </a:solidFill>
              </a:rPr>
              <a:t>gemeenschappelijke handelsmarkt</a:t>
            </a:r>
            <a:r>
              <a:rPr lang="en-US" b="0" strike="noStrike" spc="-1">
                <a:solidFill>
                  <a:schemeClr val="tx2"/>
                </a:solidFill>
              </a:rPr>
              <a:t>. Daardoor kunnen bedrijven hun producten makkelijker aan </a:t>
            </a:r>
            <a:r>
              <a:rPr lang="en-US" b="1" strike="noStrike" spc="-1">
                <a:solidFill>
                  <a:schemeClr val="tx2"/>
                </a:solidFill>
              </a:rPr>
              <a:t>veel meer mensen </a:t>
            </a:r>
            <a:r>
              <a:rPr lang="en-US" b="0" strike="noStrike" spc="-1">
                <a:solidFill>
                  <a:schemeClr val="tx2"/>
                </a:solidFill>
              </a:rPr>
              <a:t>verkopen.</a:t>
            </a:r>
          </a:p>
          <a:p>
            <a:pPr marL="343080" indent="-384048">
              <a:lnSpc>
                <a:spcPct val="94000"/>
              </a:lnSpc>
              <a:spcBef>
                <a:spcPts val="561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0" strike="noStrike" spc="-1">
                <a:solidFill>
                  <a:schemeClr val="tx2"/>
                </a:solidFill>
              </a:rPr>
              <a:t>Door de </a:t>
            </a:r>
            <a:r>
              <a:rPr lang="en-US" b="1" strike="noStrike" spc="-1">
                <a:solidFill>
                  <a:schemeClr val="tx2"/>
                </a:solidFill>
              </a:rPr>
              <a:t>handelsmarkt</a:t>
            </a:r>
            <a:r>
              <a:rPr lang="en-US" b="0" strike="noStrike" spc="-1">
                <a:solidFill>
                  <a:schemeClr val="tx2"/>
                </a:solidFill>
              </a:rPr>
              <a:t> worden producten </a:t>
            </a:r>
            <a:r>
              <a:rPr lang="en-US" b="1" strike="noStrike" spc="-1">
                <a:solidFill>
                  <a:schemeClr val="tx2"/>
                </a:solidFill>
              </a:rPr>
              <a:t>goedkoper</a:t>
            </a:r>
            <a:r>
              <a:rPr lang="en-US" b="0" strike="noStrike" spc="-1">
                <a:solidFill>
                  <a:schemeClr val="tx2"/>
                </a:solidFill>
              </a:rPr>
              <a:t>.</a:t>
            </a:r>
          </a:p>
          <a:p>
            <a:pPr marL="343080" indent="-384048">
              <a:lnSpc>
                <a:spcPct val="94000"/>
              </a:lnSpc>
              <a:spcBef>
                <a:spcPts val="561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0" strike="noStrike" spc="-1">
                <a:solidFill>
                  <a:schemeClr val="tx2"/>
                </a:solidFill>
              </a:rPr>
              <a:t>Door de Europese samenwerking is de </a:t>
            </a:r>
            <a:r>
              <a:rPr lang="en-US" b="1" strike="noStrike" spc="-1">
                <a:solidFill>
                  <a:schemeClr val="tx2"/>
                </a:solidFill>
              </a:rPr>
              <a:t>welvaart </a:t>
            </a:r>
            <a:r>
              <a:rPr lang="en-US" b="0" strike="noStrike" spc="-1">
                <a:solidFill>
                  <a:schemeClr val="tx2"/>
                </a:solidFill>
              </a:rPr>
              <a:t>gestegen en is er al ruim 70 jaar </a:t>
            </a:r>
            <a:r>
              <a:rPr lang="en-US" b="1" strike="noStrike" spc="-1">
                <a:solidFill>
                  <a:schemeClr val="tx2"/>
                </a:solidFill>
              </a:rPr>
              <a:t>vrede</a:t>
            </a:r>
            <a:r>
              <a:rPr lang="en-US" b="0" strike="noStrike" spc="-1">
                <a:solidFill>
                  <a:schemeClr val="tx2"/>
                </a:solidFill>
              </a:rPr>
              <a:t> tussen de landen.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CustomShape 1"/>
          <p:cNvSpPr/>
          <p:nvPr/>
        </p:nvSpPr>
        <p:spPr>
          <a:xfrm>
            <a:off x="588557" y="685800"/>
            <a:ext cx="4345106" cy="1485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strike="noStrike" spc="-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Vluchtelingen, criminaliteit en milieu</a:t>
            </a:r>
            <a:endParaRPr lang="en-US" sz="3400" b="0" strike="noStrike" spc="-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588557" y="2286000"/>
            <a:ext cx="4345106" cy="3581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b="0" strike="noStrike" spc="-1">
                <a:solidFill>
                  <a:schemeClr val="tx2"/>
                </a:solidFill>
              </a:rPr>
              <a:t>De EU werkt niet alleen samen op economisch gebied. Ook op andere gebieden werken de EU-landen samen:</a:t>
            </a:r>
          </a:p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0" strike="noStrike" spc="-1">
                <a:solidFill>
                  <a:schemeClr val="tx2"/>
                </a:solidFill>
              </a:rPr>
              <a:t>De opvang van </a:t>
            </a:r>
            <a:r>
              <a:rPr lang="en-US" b="1" strike="noStrike" spc="-1">
                <a:solidFill>
                  <a:schemeClr val="tx2"/>
                </a:solidFill>
              </a:rPr>
              <a:t>vluchtelingen en asielzoekers</a:t>
            </a:r>
            <a:r>
              <a:rPr lang="en-US" b="0" strike="noStrike" spc="-1">
                <a:solidFill>
                  <a:schemeClr val="tx2"/>
                </a:solidFill>
              </a:rPr>
              <a:t>.</a:t>
            </a:r>
          </a:p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0" strike="noStrike" spc="-1">
                <a:solidFill>
                  <a:schemeClr val="tx2"/>
                </a:solidFill>
              </a:rPr>
              <a:t>Het tegengaan van </a:t>
            </a:r>
            <a:r>
              <a:rPr lang="en-US" b="1" strike="noStrike" spc="-1">
                <a:solidFill>
                  <a:schemeClr val="tx2"/>
                </a:solidFill>
              </a:rPr>
              <a:t>internationale criminaliteit</a:t>
            </a:r>
            <a:r>
              <a:rPr lang="en-US" b="0" strike="noStrike" spc="-1">
                <a:solidFill>
                  <a:schemeClr val="tx2"/>
                </a:solidFill>
              </a:rPr>
              <a:t>.</a:t>
            </a:r>
          </a:p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0" strike="noStrike" spc="-1">
                <a:solidFill>
                  <a:schemeClr val="tx2"/>
                </a:solidFill>
              </a:rPr>
              <a:t>De aanpak van </a:t>
            </a:r>
            <a:r>
              <a:rPr lang="en-US" b="1" strike="noStrike" spc="-1">
                <a:solidFill>
                  <a:schemeClr val="tx2"/>
                </a:solidFill>
              </a:rPr>
              <a:t>milieuproblemen</a:t>
            </a:r>
            <a:r>
              <a:rPr lang="en-US" b="0" strike="noStrike" spc="-1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45" name="Picture 6"/>
          <p:cNvPicPr/>
          <p:nvPr/>
        </p:nvPicPr>
        <p:blipFill rotWithShape="1">
          <a:blip r:embed="rId3"/>
          <a:srcRect l="3682" r="-5" b="-5"/>
          <a:stretch/>
        </p:blipFill>
        <p:spPr>
          <a:xfrm>
            <a:off x="5824728" y="2281428"/>
            <a:ext cx="3319272" cy="2295144"/>
          </a:xfrm>
          <a:prstGeom prst="rect">
            <a:avLst/>
          </a:prstGeom>
        </p:spPr>
      </p:pic>
      <p:pic>
        <p:nvPicPr>
          <p:cNvPr id="144" name="Picture 4"/>
          <p:cNvPicPr/>
          <p:nvPr/>
        </p:nvPicPr>
        <p:blipFill rotWithShape="1">
          <a:blip r:embed="rId4"/>
          <a:srcRect l="604" r="12590" b="-1"/>
          <a:stretch/>
        </p:blipFill>
        <p:spPr>
          <a:xfrm>
            <a:off x="5823497" y="10"/>
            <a:ext cx="3320502" cy="2295134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2048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2"/>
          <p:cNvPicPr/>
          <p:nvPr/>
        </p:nvPicPr>
        <p:blipFill rotWithShape="1">
          <a:blip r:embed="rId5"/>
          <a:srcRect t="18488" r="-3" b="12365"/>
          <a:stretch/>
        </p:blipFill>
        <p:spPr>
          <a:xfrm>
            <a:off x="5823498" y="4576572"/>
            <a:ext cx="3320502" cy="229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ustomShape 1"/>
          <p:cNvSpPr/>
          <p:nvPr/>
        </p:nvSpPr>
        <p:spPr>
          <a:xfrm>
            <a:off x="588557" y="685800"/>
            <a:ext cx="4345106" cy="1485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-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Verenigde Naties (VN)</a:t>
            </a:r>
            <a:endParaRPr lang="en-US" sz="4400" b="0" strike="noStrike" spc="-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88557" y="2286000"/>
            <a:ext cx="4345106" cy="3581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0" strike="noStrike" spc="-1">
                <a:solidFill>
                  <a:schemeClr val="tx2"/>
                </a:solidFill>
              </a:rPr>
              <a:t>Vrijwel alle landen ter wereld zijn lid van de Verenigde Naties (VN). De VN werken aan vrede en veiligheid in de wereld:</a:t>
            </a:r>
          </a:p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sz="1500" b="0" strike="noStrike" spc="-1">
                <a:solidFill>
                  <a:schemeClr val="tx2"/>
                </a:solidFill>
              </a:rPr>
              <a:t>Ze </a:t>
            </a:r>
            <a:r>
              <a:rPr lang="en-US" sz="1500" b="1" strike="noStrike" spc="-1">
                <a:solidFill>
                  <a:schemeClr val="tx2"/>
                </a:solidFill>
              </a:rPr>
              <a:t>bemiddelen </a:t>
            </a:r>
            <a:r>
              <a:rPr lang="en-US" sz="1500" b="0" strike="noStrike" spc="-1">
                <a:solidFill>
                  <a:schemeClr val="tx2"/>
                </a:solidFill>
              </a:rPr>
              <a:t>bij </a:t>
            </a:r>
            <a:r>
              <a:rPr lang="en-US" sz="1500" b="1" strike="noStrike" spc="-1">
                <a:solidFill>
                  <a:schemeClr val="tx2"/>
                </a:solidFill>
              </a:rPr>
              <a:t>conflicten</a:t>
            </a:r>
            <a:r>
              <a:rPr lang="en-US" sz="1500" b="0" strike="noStrike" spc="-1">
                <a:solidFill>
                  <a:schemeClr val="tx2"/>
                </a:solidFill>
              </a:rPr>
              <a:t> tussen landen. Soms met de inzet van militairen.</a:t>
            </a:r>
          </a:p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sz="1500" b="0" strike="noStrike" spc="-1">
                <a:solidFill>
                  <a:schemeClr val="tx2"/>
                </a:solidFill>
              </a:rPr>
              <a:t>De VN </a:t>
            </a:r>
            <a:r>
              <a:rPr lang="en-US" sz="1500" b="1" strike="noStrike" spc="-1">
                <a:solidFill>
                  <a:schemeClr val="tx2"/>
                </a:solidFill>
              </a:rPr>
              <a:t>bieden hulp </a:t>
            </a:r>
            <a:r>
              <a:rPr lang="en-US" sz="1500" b="0" strike="noStrike" spc="-1">
                <a:solidFill>
                  <a:schemeClr val="tx2"/>
                </a:solidFill>
              </a:rPr>
              <a:t>aan mensen in nood. Bijvoorbeeld bij </a:t>
            </a:r>
            <a:r>
              <a:rPr lang="en-US" sz="1500" b="1" strike="noStrike" spc="-1">
                <a:solidFill>
                  <a:schemeClr val="tx2"/>
                </a:solidFill>
              </a:rPr>
              <a:t>oorlog</a:t>
            </a:r>
            <a:r>
              <a:rPr lang="en-US" sz="1500" b="0" strike="noStrike" spc="-1">
                <a:solidFill>
                  <a:schemeClr val="tx2"/>
                </a:solidFill>
              </a:rPr>
              <a:t>, </a:t>
            </a:r>
            <a:r>
              <a:rPr lang="en-US" sz="1500" b="1" strike="noStrike" spc="-1">
                <a:solidFill>
                  <a:schemeClr val="tx2"/>
                </a:solidFill>
              </a:rPr>
              <a:t>natuurrampen</a:t>
            </a:r>
            <a:r>
              <a:rPr lang="en-US" sz="1500" b="0" strike="noStrike" spc="-1">
                <a:solidFill>
                  <a:schemeClr val="tx2"/>
                </a:solidFill>
              </a:rPr>
              <a:t> of </a:t>
            </a:r>
            <a:r>
              <a:rPr lang="en-US" sz="1500" b="1" strike="noStrike" spc="-1">
                <a:solidFill>
                  <a:schemeClr val="tx2"/>
                </a:solidFill>
              </a:rPr>
              <a:t>hongersnoden</a:t>
            </a:r>
            <a:r>
              <a:rPr lang="en-US" sz="1500" b="0" strike="noStrike" spc="-1">
                <a:solidFill>
                  <a:schemeClr val="tx2"/>
                </a:solidFill>
              </a:rPr>
              <a:t>.</a:t>
            </a:r>
          </a:p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sz="1500" b="0" strike="noStrike" spc="-1">
                <a:solidFill>
                  <a:schemeClr val="tx2"/>
                </a:solidFill>
              </a:rPr>
              <a:t>Ze vragen regeringen om </a:t>
            </a:r>
            <a:r>
              <a:rPr lang="en-US" sz="1500" b="1" strike="noStrike" spc="-1">
                <a:solidFill>
                  <a:schemeClr val="tx2"/>
                </a:solidFill>
              </a:rPr>
              <a:t>mensenrechten te respecteren</a:t>
            </a:r>
            <a:r>
              <a:rPr lang="en-US" sz="1500" b="0" strike="noStrike" spc="-1">
                <a:solidFill>
                  <a:schemeClr val="tx2"/>
                </a:solidFill>
              </a:rPr>
              <a:t>.</a:t>
            </a:r>
          </a:p>
          <a:p>
            <a:pPr marL="384048" indent="-384048">
              <a:lnSpc>
                <a:spcPct val="94000"/>
              </a:lnSpc>
              <a:spcBef>
                <a:spcPts val="479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sz="1500" b="0" strike="noStrike" spc="-1">
                <a:solidFill>
                  <a:schemeClr val="tx2"/>
                </a:solidFill>
              </a:rPr>
              <a:t>Jaarlijks organiseert de VN een </a:t>
            </a:r>
            <a:r>
              <a:rPr lang="en-US" sz="1500" b="1" strike="noStrike" spc="-1">
                <a:solidFill>
                  <a:schemeClr val="tx2"/>
                </a:solidFill>
              </a:rPr>
              <a:t>klimaatakkoord</a:t>
            </a:r>
            <a:r>
              <a:rPr lang="en-US" sz="1500" b="0" strike="noStrike" spc="-1">
                <a:solidFill>
                  <a:schemeClr val="tx2"/>
                </a:solidFill>
              </a:rPr>
              <a:t> om afspraken te maken over bijvoorbeeld de uitstoot van broeikasgassen.</a:t>
            </a:r>
          </a:p>
        </p:txBody>
      </p:sp>
      <p:pic>
        <p:nvPicPr>
          <p:cNvPr id="149" name="Picture 4"/>
          <p:cNvPicPr/>
          <p:nvPr/>
        </p:nvPicPr>
        <p:blipFill rotWithShape="1">
          <a:blip r:embed="rId3"/>
          <a:srcRect l="3498" r="3" b="3"/>
          <a:stretch/>
        </p:blipFill>
        <p:spPr>
          <a:xfrm>
            <a:off x="5824728" y="2281428"/>
            <a:ext cx="3319272" cy="2295144"/>
          </a:xfrm>
          <a:prstGeom prst="rect">
            <a:avLst/>
          </a:prstGeom>
        </p:spPr>
      </p:pic>
      <p:pic>
        <p:nvPicPr>
          <p:cNvPr id="150" name="Picture 6"/>
          <p:cNvPicPr/>
          <p:nvPr/>
        </p:nvPicPr>
        <p:blipFill rotWithShape="1">
          <a:blip r:embed="rId4"/>
          <a:srcRect l="4810" r="13813" b="4"/>
          <a:stretch/>
        </p:blipFill>
        <p:spPr>
          <a:xfrm>
            <a:off x="5823497" y="10"/>
            <a:ext cx="3320502" cy="2295134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2048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2"/>
          <p:cNvPicPr/>
          <p:nvPr/>
        </p:nvPicPr>
        <p:blipFill rotWithShape="1">
          <a:blip r:embed="rId5"/>
          <a:srcRect t="11000" r="-3" b="8681"/>
          <a:stretch/>
        </p:blipFill>
        <p:spPr>
          <a:xfrm>
            <a:off x="5823498" y="4576572"/>
            <a:ext cx="3320502" cy="229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Verenigde Naties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nl-NL" sz="3200" b="0" strike="noStrike" spc="-1">
              <a:latin typeface="Arial"/>
            </a:endParaRPr>
          </a:p>
        </p:txBody>
      </p:sp>
      <p:pic>
        <p:nvPicPr>
          <p:cNvPr id="153" name="Picture 3"/>
          <p:cNvPicPr/>
          <p:nvPr/>
        </p:nvPicPr>
        <p:blipFill>
          <a:blip r:embed="rId3"/>
          <a:stretch/>
        </p:blipFill>
        <p:spPr>
          <a:xfrm>
            <a:off x="1259640" y="1340640"/>
            <a:ext cx="6336000" cy="357156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899640" y="5229360"/>
            <a:ext cx="7200000" cy="863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9A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 welk onderdeel van de Verenigde Naties kan besluiten om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militair 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te grijpen?</a:t>
            </a:r>
            <a:endParaRPr lang="nl-NL" sz="2400" b="0" strike="noStrike" spc="-1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3814560" y="238356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5"/>
          <p:cNvSpPr/>
          <p:nvPr/>
        </p:nvSpPr>
        <p:spPr>
          <a:xfrm rot="5400000">
            <a:off x="4128480" y="2591640"/>
            <a:ext cx="1304280" cy="10972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6228360" y="4912920"/>
            <a:ext cx="1367280" cy="243360"/>
          </a:xfrm>
          <a:prstGeom prst="rect">
            <a:avLst/>
          </a:prstGeom>
          <a:solidFill>
            <a:srgbClr val="006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Duur: 1:19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2195640" y="6186960"/>
            <a:ext cx="42476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https://www.youtube.com/watch?v=c_dirl3FR3U</a:t>
            </a:r>
            <a:r>
              <a:rPr lang="nl-NL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nl-NL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0E880B70-9045-4B1E-A61A-E849BE8C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5E602A-53EB-4CB1-9633-3EC05874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ustomShape 1"/>
          <p:cNvSpPr/>
          <p:nvPr/>
        </p:nvSpPr>
        <p:spPr>
          <a:xfrm>
            <a:off x="3825618" y="685800"/>
            <a:ext cx="4632582" cy="1485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-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NAVO</a:t>
            </a:r>
            <a:endParaRPr lang="en-US" sz="4400" b="0" strike="noStrike" spc="-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NATO Logo">
            <a:extLst>
              <a:ext uri="{FF2B5EF4-FFF2-40B4-BE49-F238E27FC236}">
                <a16:creationId xmlns:a16="http://schemas.microsoft.com/office/drawing/2014/main" id="{38EA30E3-F3F6-43D7-824A-73CB7A7F5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0"/>
          <a:stretch/>
        </p:blipFill>
        <p:spPr bwMode="auto">
          <a:xfrm>
            <a:off x="543886" y="930142"/>
            <a:ext cx="2362262" cy="117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/>
          <p:cNvPicPr/>
          <p:nvPr/>
        </p:nvPicPr>
        <p:blipFill>
          <a:blip r:embed="rId3"/>
          <a:stretch/>
        </p:blipFill>
        <p:spPr>
          <a:xfrm>
            <a:off x="579531" y="2847346"/>
            <a:ext cx="2326617" cy="11633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2" name="Picture 4"/>
          <p:cNvPicPr/>
          <p:nvPr/>
        </p:nvPicPr>
        <p:blipFill>
          <a:blip r:embed="rId4"/>
          <a:stretch/>
        </p:blipFill>
        <p:spPr>
          <a:xfrm>
            <a:off x="579532" y="4785612"/>
            <a:ext cx="2326617" cy="1108063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E832F3F2-2294-4A8D-ABDC-234B853C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CustomShape 2"/>
          <p:cNvSpPr/>
          <p:nvPr/>
        </p:nvSpPr>
        <p:spPr>
          <a:xfrm>
            <a:off x="3825618" y="2286000"/>
            <a:ext cx="4632582" cy="3581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marL="343080" indent="-384048">
              <a:lnSpc>
                <a:spcPct val="94000"/>
              </a:lnSpc>
              <a:spcBef>
                <a:spcPts val="641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1" strike="noStrike" spc="-1">
                <a:solidFill>
                  <a:schemeClr val="tx2"/>
                </a:solidFill>
              </a:rPr>
              <a:t>De NAVO </a:t>
            </a:r>
            <a:r>
              <a:rPr lang="en-US" b="0" strike="noStrike" spc="-1">
                <a:solidFill>
                  <a:schemeClr val="tx2"/>
                </a:solidFill>
              </a:rPr>
              <a:t>(Noord-Atlantische Verdragsorganisatie) is een </a:t>
            </a:r>
            <a:r>
              <a:rPr lang="en-US" b="1" strike="noStrike" spc="-1">
                <a:solidFill>
                  <a:schemeClr val="tx2"/>
                </a:solidFill>
              </a:rPr>
              <a:t>militair bondgenootschap </a:t>
            </a:r>
            <a:r>
              <a:rPr lang="en-US" b="0" strike="noStrike" spc="-1">
                <a:solidFill>
                  <a:schemeClr val="tx2"/>
                </a:solidFill>
              </a:rPr>
              <a:t>tussen 29 landen uit Noord-Amerika en Europa.</a:t>
            </a:r>
          </a:p>
          <a:p>
            <a:pPr marL="343080" indent="-384048">
              <a:lnSpc>
                <a:spcPct val="94000"/>
              </a:lnSpc>
              <a:spcBef>
                <a:spcPts val="641"/>
              </a:spcBef>
              <a:spcAft>
                <a:spcPts val="200"/>
              </a:spcAft>
              <a:buClr>
                <a:srgbClr val="000000"/>
              </a:buClr>
              <a:buFont typeface="Franklin Gothic Book" panose="020B0503020102020204" pitchFamily="34" charset="0"/>
              <a:buChar char=""/>
            </a:pPr>
            <a:r>
              <a:rPr lang="en-US" b="0" strike="noStrike" spc="-1">
                <a:solidFill>
                  <a:schemeClr val="tx2"/>
                </a:solidFill>
              </a:rPr>
              <a:t>Belangrijke afspraak: als een </a:t>
            </a:r>
            <a:r>
              <a:rPr lang="en-US" b="1" strike="noStrike" spc="-1">
                <a:solidFill>
                  <a:schemeClr val="tx2"/>
                </a:solidFill>
              </a:rPr>
              <a:t>NAVO-land wordt aangevallen</a:t>
            </a:r>
            <a:r>
              <a:rPr lang="en-US" b="0" strike="noStrike" spc="-1">
                <a:solidFill>
                  <a:schemeClr val="tx2"/>
                </a:solidFill>
              </a:rPr>
              <a:t> zijn andere landen </a:t>
            </a:r>
            <a:r>
              <a:rPr lang="en-US" b="1" strike="noStrike" spc="-1">
                <a:solidFill>
                  <a:schemeClr val="tx2"/>
                </a:solidFill>
              </a:rPr>
              <a:t>verplicht</a:t>
            </a:r>
            <a:r>
              <a:rPr lang="en-US" b="0" strike="noStrike" spc="-1">
                <a:solidFill>
                  <a:schemeClr val="tx2"/>
                </a:solidFill>
              </a:rPr>
              <a:t> dit land bij te staan.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97F3AD416AC43BA4559E9BE7A0520" ma:contentTypeVersion="6" ma:contentTypeDescription="Een nieuw document maken." ma:contentTypeScope="" ma:versionID="47afd5c1ea3086fd2958ce04f6278a85">
  <xsd:schema xmlns:xsd="http://www.w3.org/2001/XMLSchema" xmlns:xs="http://www.w3.org/2001/XMLSchema" xmlns:p="http://schemas.microsoft.com/office/2006/metadata/properties" xmlns:ns2="6e496755-b112-42aa-81b8-5648eb0e20de" targetNamespace="http://schemas.microsoft.com/office/2006/metadata/properties" ma:root="true" ma:fieldsID="abd03778853219d869b41c4892b27c30" ns2:_="">
    <xsd:import namespace="6e496755-b112-42aa-81b8-5648eb0e2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96755-b112-42aa-81b8-5648eb0e2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AC8867-2F48-4CCC-B2BD-D020BD89F81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5551ead9-9115-4d3b-af38-8e8e979e807f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07ACB3-FC62-4AA0-82C1-FC3CD6E0F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3FF17-6B96-4AF7-A039-345A30DD65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398</Words>
  <Application>Microsoft Office PowerPoint</Application>
  <PresentationFormat>Diavoorstelling (4:3)</PresentationFormat>
  <Paragraphs>54</Paragraphs>
  <Slides>8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Bijgesneden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Nova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GSB2810</dc:creator>
  <dc:description/>
  <cp:lastModifiedBy>Gülenay Keser</cp:lastModifiedBy>
  <cp:revision>79</cp:revision>
  <cp:lastPrinted>2016-11-24T15:40:32Z</cp:lastPrinted>
  <dcterms:created xsi:type="dcterms:W3CDTF">2016-11-22T10:48:47Z</dcterms:created>
  <dcterms:modified xsi:type="dcterms:W3CDTF">2021-03-01T10:34:30Z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Nova College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Diavoorstelling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  <property fmtid="{D5CDD505-2E9C-101B-9397-08002B2CF9AE}" pid="13" name="ContentTypeId">
    <vt:lpwstr>0x01010068997F3AD416AC43BA4559E9BE7A0520</vt:lpwstr>
  </property>
</Properties>
</file>